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[statesum_os.xlsx]Sheet1!PivotTable2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WI/IL</a:t>
            </a:r>
            <a:r>
              <a:rPr lang="en-US" baseline="0"/>
              <a:t> </a:t>
            </a:r>
            <a:r>
              <a:rPr lang="en-US"/>
              <a:t>Ozone</a:t>
            </a:r>
            <a:r>
              <a:rPr lang="en-US" baseline="0"/>
              <a:t> Season VOC</a:t>
            </a:r>
            <a:r>
              <a:rPr lang="en-US"/>
              <a:t> Emissions</a:t>
            </a:r>
          </a:p>
        </c:rich>
      </c:tx>
      <c:layout>
        <c:manualLayout>
          <c:xMode val="edge"/>
          <c:yMode val="edge"/>
          <c:x val="0.23936789151356075"/>
          <c:y val="3.96252551764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0.21268372703412072"/>
          <c:y val="0.15578266258384371"/>
          <c:w val="0.47597484689413821"/>
          <c:h val="0.79329141149023041"/>
        </c:manualLayout>
      </c:layout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Sheet1!$A$4:$A$20</c:f>
              <c:strCache>
                <c:ptCount val="16"/>
                <c:pt idx="0">
                  <c:v>afdust_adj</c:v>
                </c:pt>
                <c:pt idx="1">
                  <c:v>ag</c:v>
                </c:pt>
                <c:pt idx="2">
                  <c:v>agfire</c:v>
                </c:pt>
                <c:pt idx="3">
                  <c:v>beis</c:v>
                </c:pt>
                <c:pt idx="4">
                  <c:v>c1c2rail</c:v>
                </c:pt>
                <c:pt idx="5">
                  <c:v>c3marine</c:v>
                </c:pt>
                <c:pt idx="6">
                  <c:v>nonpt</c:v>
                </c:pt>
                <c:pt idx="7">
                  <c:v>nonroad</c:v>
                </c:pt>
                <c:pt idx="8">
                  <c:v>np_oilgas</c:v>
                </c:pt>
                <c:pt idx="9">
                  <c:v>onroad</c:v>
                </c:pt>
                <c:pt idx="10">
                  <c:v>pt_oilgas</c:v>
                </c:pt>
                <c:pt idx="11">
                  <c:v>ptegu</c:v>
                </c:pt>
                <c:pt idx="12">
                  <c:v>ptnonipm</c:v>
                </c:pt>
                <c:pt idx="13">
                  <c:v>ptprescfire</c:v>
                </c:pt>
                <c:pt idx="14">
                  <c:v>ptwildfire</c:v>
                </c:pt>
                <c:pt idx="15">
                  <c:v>rwc</c:v>
                </c:pt>
              </c:strCache>
            </c:strRef>
          </c:cat>
          <c:val>
            <c:numRef>
              <c:f>Sheet1!$B$4:$B$20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0.41601546070000001</c:v>
                </c:pt>
                <c:pt idx="3">
                  <c:v>0</c:v>
                </c:pt>
                <c:pt idx="4">
                  <c:v>1983.0637289931269</c:v>
                </c:pt>
                <c:pt idx="5">
                  <c:v>20.822194917407465</c:v>
                </c:pt>
                <c:pt idx="6">
                  <c:v>170152.39887498139</c:v>
                </c:pt>
                <c:pt idx="7">
                  <c:v>122188.1700034948</c:v>
                </c:pt>
                <c:pt idx="8">
                  <c:v>23001.54679172</c:v>
                </c:pt>
                <c:pt idx="9">
                  <c:v>78792.100945136001</c:v>
                </c:pt>
                <c:pt idx="10">
                  <c:v>1502.4884952008729</c:v>
                </c:pt>
                <c:pt idx="11">
                  <c:v>3336.2289015709921</c:v>
                </c:pt>
                <c:pt idx="12">
                  <c:v>52286.449353328666</c:v>
                </c:pt>
                <c:pt idx="13">
                  <c:v>11720.61271469382</c:v>
                </c:pt>
                <c:pt idx="14">
                  <c:v>128.42985775597199</c:v>
                </c:pt>
                <c:pt idx="15">
                  <c:v>8098.8673974117628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22346248804715"/>
          <c:y val="8.8012449889105712E-2"/>
          <c:w val="0.12210988977293634"/>
          <c:h val="0.843270796870850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[statesum_os.xlsx]Sheet1!PivotTable2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WI/IL</a:t>
            </a:r>
            <a:r>
              <a:rPr lang="en-US" baseline="0"/>
              <a:t> </a:t>
            </a:r>
            <a:r>
              <a:rPr lang="en-US"/>
              <a:t>Ozone</a:t>
            </a:r>
            <a:r>
              <a:rPr lang="en-US" baseline="0"/>
              <a:t> Season NOX</a:t>
            </a:r>
            <a:r>
              <a:rPr lang="en-US"/>
              <a:t> Emissions</a:t>
            </a:r>
          </a:p>
        </c:rich>
      </c:tx>
      <c:layout>
        <c:manualLayout>
          <c:xMode val="edge"/>
          <c:yMode val="edge"/>
          <c:x val="0.23936789151356075"/>
          <c:y val="3.96252551764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0.21268372703412072"/>
          <c:y val="0.15578266258384371"/>
          <c:w val="0.47597484689413821"/>
          <c:h val="0.79329141149023041"/>
        </c:manualLayout>
      </c:layout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Sheet1!$A$4:$A$20</c:f>
              <c:strCache>
                <c:ptCount val="16"/>
                <c:pt idx="0">
                  <c:v>afdust_adj</c:v>
                </c:pt>
                <c:pt idx="1">
                  <c:v>ag</c:v>
                </c:pt>
                <c:pt idx="2">
                  <c:v>agfire</c:v>
                </c:pt>
                <c:pt idx="3">
                  <c:v>beis</c:v>
                </c:pt>
                <c:pt idx="4">
                  <c:v>c1c2rail</c:v>
                </c:pt>
                <c:pt idx="5">
                  <c:v>c3marine</c:v>
                </c:pt>
                <c:pt idx="6">
                  <c:v>nonpt</c:v>
                </c:pt>
                <c:pt idx="7">
                  <c:v>nonroad</c:v>
                </c:pt>
                <c:pt idx="8">
                  <c:v>np_oilgas</c:v>
                </c:pt>
                <c:pt idx="9">
                  <c:v>onroad</c:v>
                </c:pt>
                <c:pt idx="10">
                  <c:v>pt_oilgas</c:v>
                </c:pt>
                <c:pt idx="11">
                  <c:v>ptegu</c:v>
                </c:pt>
                <c:pt idx="12">
                  <c:v>ptnonipm</c:v>
                </c:pt>
                <c:pt idx="13">
                  <c:v>ptprescfire</c:v>
                </c:pt>
                <c:pt idx="14">
                  <c:v>ptwildfire</c:v>
                </c:pt>
                <c:pt idx="15">
                  <c:v>rwc</c:v>
                </c:pt>
              </c:strCache>
            </c:strRef>
          </c:cat>
          <c:val>
            <c:numRef>
              <c:f>Sheet1!$B$4:$B$20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0.20436242120000001</c:v>
                </c:pt>
                <c:pt idx="3">
                  <c:v>0</c:v>
                </c:pt>
                <c:pt idx="4">
                  <c:v>47190.229569370909</c:v>
                </c:pt>
                <c:pt idx="5">
                  <c:v>573.70555008124302</c:v>
                </c:pt>
                <c:pt idx="6">
                  <c:v>33769.727120521711</c:v>
                </c:pt>
                <c:pt idx="7">
                  <c:v>109347.05935180389</c:v>
                </c:pt>
                <c:pt idx="8">
                  <c:v>7120.3321606682803</c:v>
                </c:pt>
                <c:pt idx="9">
                  <c:v>193375.8153180689</c:v>
                </c:pt>
                <c:pt idx="10">
                  <c:v>14868.645310613545</c:v>
                </c:pt>
                <c:pt idx="11">
                  <c:v>90537.630344435398</c:v>
                </c:pt>
                <c:pt idx="12">
                  <c:v>63241.426264027497</c:v>
                </c:pt>
                <c:pt idx="13">
                  <c:v>710.66578620312089</c:v>
                </c:pt>
                <c:pt idx="14">
                  <c:v>10.983323523853871</c:v>
                </c:pt>
                <c:pt idx="15">
                  <c:v>697.58371790855199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319287539299105"/>
          <c:y val="0.10854573179241739"/>
          <c:w val="0.10547336189145566"/>
          <c:h val="0.881293044342894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[nrstatesurrogate.txt]Pivot!PivotTable1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smtClean="0"/>
              <a:t>Recreational</a:t>
            </a:r>
            <a:r>
              <a:rPr lang="en-US" sz="3600" baseline="0" dirty="0" smtClean="0"/>
              <a:t> Marine Activity Allocation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Pivot!$A$4:$A$55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District of Columbia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Massachusetts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Wisconsin</c:v>
                </c:pt>
                <c:pt idx="50">
                  <c:v>Wyoming</c:v>
                </c:pt>
              </c:strCache>
            </c:strRef>
          </c:cat>
          <c:val>
            <c:numRef>
              <c:f>Pivot!$B$4:$B$55</c:f>
              <c:numCache>
                <c:formatCode>General</c:formatCode>
                <c:ptCount val="51"/>
                <c:pt idx="0">
                  <c:v>67</c:v>
                </c:pt>
                <c:pt idx="1">
                  <c:v>31</c:v>
                </c:pt>
                <c:pt idx="2">
                  <c:v>15</c:v>
                </c:pt>
                <c:pt idx="3">
                  <c:v>74</c:v>
                </c:pt>
                <c:pt idx="4">
                  <c:v>58</c:v>
                </c:pt>
                <c:pt idx="5">
                  <c:v>69</c:v>
                </c:pt>
                <c:pt idx="6">
                  <c:v>8</c:v>
                </c:pt>
                <c:pt idx="7">
                  <c:v>3</c:v>
                </c:pt>
                <c:pt idx="8">
                  <c:v>1</c:v>
                </c:pt>
                <c:pt idx="9">
                  <c:v>67</c:v>
                </c:pt>
                <c:pt idx="10">
                  <c:v>159</c:v>
                </c:pt>
                <c:pt idx="11">
                  <c:v>4</c:v>
                </c:pt>
                <c:pt idx="12">
                  <c:v>44</c:v>
                </c:pt>
                <c:pt idx="13">
                  <c:v>102</c:v>
                </c:pt>
                <c:pt idx="14">
                  <c:v>92</c:v>
                </c:pt>
                <c:pt idx="15">
                  <c:v>99</c:v>
                </c:pt>
                <c:pt idx="16">
                  <c:v>105</c:v>
                </c:pt>
                <c:pt idx="17">
                  <c:v>120</c:v>
                </c:pt>
                <c:pt idx="18">
                  <c:v>64</c:v>
                </c:pt>
                <c:pt idx="19">
                  <c:v>16</c:v>
                </c:pt>
                <c:pt idx="20">
                  <c:v>24</c:v>
                </c:pt>
                <c:pt idx="21">
                  <c:v>14</c:v>
                </c:pt>
                <c:pt idx="22">
                  <c:v>83</c:v>
                </c:pt>
                <c:pt idx="23">
                  <c:v>87</c:v>
                </c:pt>
                <c:pt idx="24">
                  <c:v>82</c:v>
                </c:pt>
                <c:pt idx="25">
                  <c:v>115</c:v>
                </c:pt>
                <c:pt idx="26">
                  <c:v>56</c:v>
                </c:pt>
                <c:pt idx="27">
                  <c:v>93</c:v>
                </c:pt>
                <c:pt idx="28">
                  <c:v>17</c:v>
                </c:pt>
                <c:pt idx="29">
                  <c:v>10</c:v>
                </c:pt>
                <c:pt idx="30">
                  <c:v>21</c:v>
                </c:pt>
                <c:pt idx="31">
                  <c:v>33</c:v>
                </c:pt>
                <c:pt idx="32">
                  <c:v>62</c:v>
                </c:pt>
                <c:pt idx="33">
                  <c:v>100</c:v>
                </c:pt>
                <c:pt idx="34">
                  <c:v>53</c:v>
                </c:pt>
                <c:pt idx="35">
                  <c:v>88</c:v>
                </c:pt>
                <c:pt idx="36">
                  <c:v>77</c:v>
                </c:pt>
                <c:pt idx="37">
                  <c:v>36</c:v>
                </c:pt>
                <c:pt idx="38">
                  <c:v>67</c:v>
                </c:pt>
                <c:pt idx="39">
                  <c:v>5</c:v>
                </c:pt>
                <c:pt idx="40">
                  <c:v>46</c:v>
                </c:pt>
                <c:pt idx="41">
                  <c:v>67</c:v>
                </c:pt>
                <c:pt idx="42">
                  <c:v>95</c:v>
                </c:pt>
                <c:pt idx="43">
                  <c:v>254</c:v>
                </c:pt>
                <c:pt idx="44">
                  <c:v>29</c:v>
                </c:pt>
                <c:pt idx="45">
                  <c:v>14</c:v>
                </c:pt>
                <c:pt idx="46">
                  <c:v>137</c:v>
                </c:pt>
                <c:pt idx="47">
                  <c:v>39</c:v>
                </c:pt>
                <c:pt idx="48">
                  <c:v>55</c:v>
                </c:pt>
                <c:pt idx="49">
                  <c:v>72</c:v>
                </c:pt>
                <c:pt idx="5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438008"/>
        <c:axId val="538438400"/>
      </c:barChart>
      <c:catAx>
        <c:axId val="53843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38400"/>
        <c:crosses val="autoZero"/>
        <c:auto val="1"/>
        <c:lblAlgn val="ctr"/>
        <c:lblOffset val="100"/>
        <c:noMultiLvlLbl val="0"/>
      </c:catAx>
      <c:valAx>
        <c:axId val="53843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3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PowerPoint]Cy Pivot!PivotTable2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'Cy Pivot'!$B$1</c:f>
              <c:strCache>
                <c:ptCount val="1"/>
                <c:pt idx="0">
                  <c:v>Average of EPA State_Fraction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'Cy Pivot'!$A$2:$A$8</c:f>
              <c:strCache>
                <c:ptCount val="6"/>
                <c:pt idx="0">
                  <c:v>Dane</c:v>
                </c:pt>
                <c:pt idx="1">
                  <c:v>Kenosha</c:v>
                </c:pt>
                <c:pt idx="2">
                  <c:v>Milwaukee</c:v>
                </c:pt>
                <c:pt idx="3">
                  <c:v>Racine</c:v>
                </c:pt>
                <c:pt idx="4">
                  <c:v>Sheboygan</c:v>
                </c:pt>
                <c:pt idx="5">
                  <c:v>Waupaca</c:v>
                </c:pt>
              </c:strCache>
            </c:strRef>
          </c:cat>
          <c:val>
            <c:numRef>
              <c:f>'Cy Pivot'!$B$2:$B$8</c:f>
              <c:numCache>
                <c:formatCode>General</c:formatCode>
                <c:ptCount val="6"/>
                <c:pt idx="0">
                  <c:v>1.5577065034950403E-2</c:v>
                </c:pt>
                <c:pt idx="1">
                  <c:v>7.9088082006773686E-3</c:v>
                </c:pt>
                <c:pt idx="2">
                  <c:v>1.1617171585273764E-2</c:v>
                </c:pt>
                <c:pt idx="3">
                  <c:v>8.6437320900873086E-3</c:v>
                </c:pt>
                <c:pt idx="4">
                  <c:v>1.2508167807488983E-2</c:v>
                </c:pt>
                <c:pt idx="5">
                  <c:v>6.131397939288988E-3</c:v>
                </c:pt>
              </c:numCache>
            </c:numRef>
          </c:val>
        </c:ser>
        <c:ser>
          <c:idx val="1"/>
          <c:order val="1"/>
          <c:tx>
            <c:strRef>
              <c:f>'Cy Pivot'!$C$1</c:f>
              <c:strCache>
                <c:ptCount val="1"/>
                <c:pt idx="0">
                  <c:v>Average of Survey Fraction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'Cy Pivot'!$A$2:$A$8</c:f>
              <c:strCache>
                <c:ptCount val="6"/>
                <c:pt idx="0">
                  <c:v>Dane</c:v>
                </c:pt>
                <c:pt idx="1">
                  <c:v>Kenosha</c:v>
                </c:pt>
                <c:pt idx="2">
                  <c:v>Milwaukee</c:v>
                </c:pt>
                <c:pt idx="3">
                  <c:v>Racine</c:v>
                </c:pt>
                <c:pt idx="4">
                  <c:v>Sheboygan</c:v>
                </c:pt>
                <c:pt idx="5">
                  <c:v>Waupaca</c:v>
                </c:pt>
              </c:strCache>
            </c:strRef>
          </c:cat>
          <c:val>
            <c:numRef>
              <c:f>'Cy Pivot'!$C$2:$C$8</c:f>
              <c:numCache>
                <c:formatCode>General</c:formatCode>
                <c:ptCount val="6"/>
                <c:pt idx="0">
                  <c:v>3.9276149664416095E-2</c:v>
                </c:pt>
                <c:pt idx="1">
                  <c:v>4.6148148783633457E-3</c:v>
                </c:pt>
                <c:pt idx="2">
                  <c:v>1.3291095802270017E-2</c:v>
                </c:pt>
                <c:pt idx="3">
                  <c:v>1.0023013306109142E-2</c:v>
                </c:pt>
                <c:pt idx="4">
                  <c:v>3.1672786390192428E-3</c:v>
                </c:pt>
                <c:pt idx="5">
                  <c:v>2.2150039034685105E-2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927688"/>
        <c:axId val="613926120"/>
      </c:barChart>
      <c:catAx>
        <c:axId val="61392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26120"/>
        <c:crosses val="autoZero"/>
        <c:auto val="1"/>
        <c:lblAlgn val="ctr"/>
        <c:lblOffset val="100"/>
        <c:noMultiLvlLbl val="0"/>
      </c:catAx>
      <c:valAx>
        <c:axId val="61392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2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1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C9C7-2188-4A6B-85DB-0D673BC28C41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AE26-5670-4B3E-BCC9-A15E9A7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Offroad</a:t>
            </a:r>
            <a:r>
              <a:rPr lang="en-US" dirty="0" smtClean="0"/>
              <a:t> to Ozone Formation in Midwest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Janssen – LADCO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54"/>
            <a:ext cx="10515600" cy="1325563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Offroad</a:t>
            </a:r>
            <a:r>
              <a:rPr lang="en-US" dirty="0"/>
              <a:t> </a:t>
            </a:r>
            <a:r>
              <a:rPr lang="en-US" dirty="0" smtClean="0"/>
              <a:t>in Midwest.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482477"/>
              </p:ext>
            </p:extLst>
          </p:nvPr>
        </p:nvGraphicFramePr>
        <p:xfrm>
          <a:off x="969484" y="1247841"/>
          <a:ext cx="10587210" cy="551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9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54"/>
            <a:ext cx="10515600" cy="1325563"/>
          </a:xfrm>
        </p:spPr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Offroad</a:t>
            </a:r>
            <a:r>
              <a:rPr lang="en-US" dirty="0"/>
              <a:t> </a:t>
            </a:r>
            <a:r>
              <a:rPr lang="en-US" dirty="0" smtClean="0"/>
              <a:t>in Midwest.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131472"/>
              </p:ext>
            </p:extLst>
          </p:nvPr>
        </p:nvGraphicFramePr>
        <p:xfrm>
          <a:off x="784493" y="1448317"/>
          <a:ext cx="10623014" cy="540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2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DCO_2023en_O3_tag_Onroad_footprint_May-Sep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b="18245"/>
          <a:stretch/>
        </p:blipFill>
        <p:spPr bwMode="auto">
          <a:xfrm>
            <a:off x="92365" y="175490"/>
            <a:ext cx="11877963" cy="6617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0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DCO_2023en_O3_tag_Nonroad_footprint_May-Sep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5" b="18087"/>
          <a:stretch/>
        </p:blipFill>
        <p:spPr bwMode="auto">
          <a:xfrm>
            <a:off x="110836" y="129309"/>
            <a:ext cx="12081164" cy="6659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0508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6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5229" y="154236"/>
            <a:ext cx="7899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Fraction of Wisconsin Statewide boating use by County</a:t>
            </a:r>
            <a:endParaRPr lang="en-US" sz="4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065761"/>
              </p:ext>
            </p:extLst>
          </p:nvPr>
        </p:nvGraphicFramePr>
        <p:xfrm>
          <a:off x="264405" y="154237"/>
          <a:ext cx="11446525" cy="670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7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Nonroad</a:t>
            </a:r>
            <a:r>
              <a:rPr lang="en-US" dirty="0" smtClean="0"/>
              <a:t> has a significant impact on regional ozone over water </a:t>
            </a:r>
          </a:p>
          <a:p>
            <a:r>
              <a:rPr lang="en-US" dirty="0" smtClean="0"/>
              <a:t>Motorboat usage on great lakes does not seem incorrectly modeled based on EPA surrogates. </a:t>
            </a:r>
          </a:p>
          <a:p>
            <a:r>
              <a:rPr lang="en-US" dirty="0" smtClean="0"/>
              <a:t>Fraction of activity between counties in Wisconsin seems to be off. Non-lake Michigan counties seem to be under counted in ”tourist” lake counties. </a:t>
            </a:r>
          </a:p>
        </p:txBody>
      </p:sp>
    </p:spTree>
    <p:extLst>
      <p:ext uri="{BB962C8B-B14F-4D97-AF65-F5344CB8AC3E}">
        <p14:creationId xmlns:p14="http://schemas.microsoft.com/office/powerpoint/2010/main" val="284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Importance of Offroad to Ozone Formation in Midwest </vt:lpstr>
      <vt:lpstr>Impact of Offroad in Midwest. </vt:lpstr>
      <vt:lpstr>Impact of Offroad in Midwest. 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Offroad to</dc:title>
  <dc:creator>janssen@ladco.org</dc:creator>
  <cp:lastModifiedBy>janssen@ladco.org</cp:lastModifiedBy>
  <cp:revision>5</cp:revision>
  <dcterms:created xsi:type="dcterms:W3CDTF">2018-11-01T19:22:45Z</dcterms:created>
  <dcterms:modified xsi:type="dcterms:W3CDTF">2018-11-01T20:32:34Z</dcterms:modified>
</cp:coreProperties>
</file>